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1" r:id="rId4"/>
    <p:sldId id="259" r:id="rId5"/>
    <p:sldId id="257" r:id="rId6"/>
    <p:sldId id="260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0C490-79ED-4B02-9F95-9941C15128A8}" type="datetimeFigureOut">
              <a:rPr lang="ru-RU" smtClean="0"/>
              <a:t>28.09.2020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CA6E8-A33F-4BEF-8838-D42C80A4F2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2614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0C490-79ED-4B02-9F95-9941C15128A8}" type="datetimeFigureOut">
              <a:rPr lang="ru-RU" smtClean="0"/>
              <a:t>28.09.2020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CA6E8-A33F-4BEF-8838-D42C80A4F2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4994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0C490-79ED-4B02-9F95-9941C15128A8}" type="datetimeFigureOut">
              <a:rPr lang="ru-RU" smtClean="0"/>
              <a:t>28.09.2020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CA6E8-A33F-4BEF-8838-D42C80A4F2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1487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0C490-79ED-4B02-9F95-9941C15128A8}" type="datetimeFigureOut">
              <a:rPr lang="ru-RU" smtClean="0"/>
              <a:t>28.09.2020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CA6E8-A33F-4BEF-8838-D42C80A4F2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842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0C490-79ED-4B02-9F95-9941C15128A8}" type="datetimeFigureOut">
              <a:rPr lang="ru-RU" smtClean="0"/>
              <a:t>28.09.2020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CA6E8-A33F-4BEF-8838-D42C80A4F2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9923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0C490-79ED-4B02-9F95-9941C15128A8}" type="datetimeFigureOut">
              <a:rPr lang="ru-RU" smtClean="0"/>
              <a:t>28.09.2020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CA6E8-A33F-4BEF-8838-D42C80A4F2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8777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0C490-79ED-4B02-9F95-9941C15128A8}" type="datetimeFigureOut">
              <a:rPr lang="ru-RU" smtClean="0"/>
              <a:t>28.09.2020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CA6E8-A33F-4BEF-8838-D42C80A4F2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0354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0C490-79ED-4B02-9F95-9941C15128A8}" type="datetimeFigureOut">
              <a:rPr lang="ru-RU" smtClean="0"/>
              <a:t>28.09.2020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CA6E8-A33F-4BEF-8838-D42C80A4F2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3415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0C490-79ED-4B02-9F95-9941C15128A8}" type="datetimeFigureOut">
              <a:rPr lang="ru-RU" smtClean="0"/>
              <a:t>28.09.2020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CA6E8-A33F-4BEF-8838-D42C80A4F2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7818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0C490-79ED-4B02-9F95-9941C15128A8}" type="datetimeFigureOut">
              <a:rPr lang="ru-RU" smtClean="0"/>
              <a:t>28.09.2020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CA6E8-A33F-4BEF-8838-D42C80A4F2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2642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0C490-79ED-4B02-9F95-9941C15128A8}" type="datetimeFigureOut">
              <a:rPr lang="ru-RU" smtClean="0"/>
              <a:t>28.09.2020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CA6E8-A33F-4BEF-8838-D42C80A4F2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1586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E0C490-79ED-4B02-9F95-9941C15128A8}" type="datetimeFigureOut">
              <a:rPr lang="ru-RU" smtClean="0"/>
              <a:t>28.09.2020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1CA6E8-A33F-4BEF-8838-D42C80A4F2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4052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6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Экстренный пациент с травмой</a:t>
            </a:r>
            <a:endParaRPr lang="ru-RU" sz="6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24037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7108" y="852015"/>
            <a:ext cx="10515600" cy="59388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ШОК (ТРАВМАТИЧЕСКИЙ)</a:t>
            </a:r>
            <a:endParaRPr lang="ru-RU" b="1" i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75353" y="1889989"/>
            <a:ext cx="4929555" cy="206210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err="1" smtClean="0"/>
              <a:t>Эректильная</a:t>
            </a:r>
            <a:r>
              <a:rPr lang="ru-RU" sz="3200" dirty="0" smtClean="0"/>
              <a:t> стадия</a:t>
            </a:r>
          </a:p>
          <a:p>
            <a:r>
              <a:rPr lang="ru-RU" sz="3200" dirty="0" smtClean="0"/>
              <a:t>Торпидная стадия</a:t>
            </a:r>
          </a:p>
          <a:p>
            <a:r>
              <a:rPr lang="ru-RU" sz="3200" dirty="0"/>
              <a:t>	</a:t>
            </a:r>
            <a:r>
              <a:rPr lang="ru-RU" sz="3200" dirty="0" smtClean="0"/>
              <a:t>-фаза компенсации</a:t>
            </a:r>
          </a:p>
          <a:p>
            <a:r>
              <a:rPr lang="ru-RU" sz="3200" dirty="0"/>
              <a:t>	</a:t>
            </a:r>
            <a:r>
              <a:rPr lang="ru-RU" sz="3200" dirty="0" smtClean="0"/>
              <a:t>-фаза декомпенсации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949033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33203" y="365125"/>
            <a:ext cx="10515600" cy="162993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Первичное обследование и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алгоритм действий при поступлении экстренного пациента с травмой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158134"/>
            <a:ext cx="10515600" cy="3036841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Выявление и остановка угрожающего жизни кровотечения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Обеспечение проходимости верхних дыхательных путей (при необходимости интубация)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Оптимальная вентиляция легких (обеспечение поступления кислорода в ткани)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Оценка и коррекция системы кровообращения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621974" y="5194975"/>
            <a:ext cx="773182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Ранние признаки шока</a:t>
            </a:r>
          </a:p>
          <a:p>
            <a:r>
              <a:rPr lang="ru-RU" dirty="0" smtClean="0"/>
              <a:t>1. Тахикардия</a:t>
            </a:r>
          </a:p>
          <a:p>
            <a:r>
              <a:rPr lang="ru-RU" dirty="0" smtClean="0"/>
              <a:t>2. Снижение температуры конечностей</a:t>
            </a:r>
          </a:p>
          <a:p>
            <a:r>
              <a:rPr lang="ru-RU" dirty="0" smtClean="0"/>
              <a:t>3. Снижение пульсовой волны</a:t>
            </a:r>
            <a:endParaRPr lang="ru-RU" dirty="0"/>
          </a:p>
          <a:p>
            <a:r>
              <a:rPr lang="ru-RU" dirty="0" smtClean="0"/>
              <a:t>4. Повышение шокового индекса ЧСС/САД (кошки 0,9-1,1; собаки 0,6-0,9)</a:t>
            </a:r>
          </a:p>
        </p:txBody>
      </p:sp>
    </p:spTree>
    <p:extLst>
      <p:ext uri="{BB962C8B-B14F-4D97-AF65-F5344CB8AC3E}">
        <p14:creationId xmlns:p14="http://schemas.microsoft.com/office/powerpoint/2010/main" val="1069927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6954" y="246372"/>
            <a:ext cx="10515600" cy="121705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Последовательность обследования областей тела пациента с травмой</a:t>
            </a:r>
            <a:b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(вторичное обследование)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71896" y="1677183"/>
            <a:ext cx="10700658" cy="518081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sz="2600" b="1" dirty="0" smtClean="0"/>
              <a:t>1. Голова:</a:t>
            </a:r>
          </a:p>
          <a:p>
            <a:pPr marL="0" indent="0">
              <a:buNone/>
            </a:pPr>
            <a:r>
              <a:rPr lang="ru-RU" sz="2600" dirty="0" smtClean="0"/>
              <a:t>оценка сознания; офтальмоскопия; оценка ЧМН; кровотечения из наружных слуховых проходов/ носовых ходов /рта; наличие повреждений (переломов, ран, гематом и пр.).</a:t>
            </a:r>
          </a:p>
          <a:p>
            <a:pPr marL="0" indent="0">
              <a:buNone/>
            </a:pPr>
            <a:r>
              <a:rPr lang="ru-RU" sz="2600" dirty="0" smtClean="0"/>
              <a:t>	</a:t>
            </a:r>
            <a:r>
              <a:rPr lang="ru-RU" sz="2600" b="1" dirty="0" smtClean="0"/>
              <a:t>2. Шея и </a:t>
            </a:r>
            <a:r>
              <a:rPr lang="ru-RU" sz="2600" b="1" dirty="0" smtClean="0"/>
              <a:t>грудная клетка:</a:t>
            </a:r>
            <a:endParaRPr lang="ru-RU" sz="2600" b="1" dirty="0" smtClean="0"/>
          </a:p>
          <a:p>
            <a:pPr marL="0" indent="0">
              <a:buNone/>
            </a:pPr>
            <a:r>
              <a:rPr lang="ru-RU" sz="2600" dirty="0" smtClean="0"/>
              <a:t>наличие повреждений гортани и трахеи, подкожные эмфиземы, </a:t>
            </a:r>
            <a:r>
              <a:rPr lang="ru-RU" sz="2600" dirty="0" err="1" smtClean="0"/>
              <a:t>дефигурации</a:t>
            </a:r>
            <a:r>
              <a:rPr lang="ru-RU" sz="2600" dirty="0" smtClean="0"/>
              <a:t> грудной клетки, переломы ребер, характер дыхательных расстройств; РГ.</a:t>
            </a:r>
          </a:p>
          <a:p>
            <a:pPr marL="0" indent="0">
              <a:buNone/>
            </a:pPr>
            <a:r>
              <a:rPr lang="ru-RU" sz="2600" dirty="0" smtClean="0"/>
              <a:t>	</a:t>
            </a:r>
            <a:r>
              <a:rPr lang="ru-RU" sz="2600" b="1" dirty="0" smtClean="0"/>
              <a:t>3. Брюшная полость:</a:t>
            </a:r>
          </a:p>
          <a:p>
            <a:pPr marL="0" indent="0">
              <a:buNone/>
            </a:pPr>
            <a:r>
              <a:rPr lang="ru-RU" sz="2600" dirty="0" smtClean="0"/>
              <a:t>пальпация, УЗИ, при необходимости - </a:t>
            </a:r>
            <a:r>
              <a:rPr lang="ru-RU" sz="2600" dirty="0" err="1" smtClean="0"/>
              <a:t>перитонеальный</a:t>
            </a:r>
            <a:r>
              <a:rPr lang="ru-RU" sz="2600" dirty="0" smtClean="0"/>
              <a:t> </a:t>
            </a:r>
            <a:r>
              <a:rPr lang="ru-RU" sz="2600" dirty="0" err="1" smtClean="0"/>
              <a:t>лаваж</a:t>
            </a:r>
            <a:r>
              <a:rPr lang="ru-RU" sz="2600" dirty="0" smtClean="0"/>
              <a:t> (до 10 мл/кг)</a:t>
            </a:r>
          </a:p>
          <a:p>
            <a:pPr marL="0" indent="0">
              <a:buNone/>
            </a:pPr>
            <a:r>
              <a:rPr lang="ru-RU" sz="2600" dirty="0" smtClean="0"/>
              <a:t>	</a:t>
            </a:r>
            <a:r>
              <a:rPr lang="ru-RU" sz="2600" b="1" dirty="0" smtClean="0"/>
              <a:t>4. Конечности:</a:t>
            </a:r>
          </a:p>
          <a:p>
            <a:pPr marL="0" indent="0">
              <a:buNone/>
            </a:pPr>
            <a:r>
              <a:rPr lang="ru-RU" sz="2600" dirty="0" smtClean="0"/>
              <a:t>пульс, температура, наличие ран и переломов, неврологический статус</a:t>
            </a:r>
          </a:p>
          <a:p>
            <a:pPr marL="0" indent="0" algn="r">
              <a:buNone/>
            </a:pPr>
            <a:r>
              <a:rPr lang="ru-RU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 шоковом состоянии и выраженном болевом синдроме  – неврологический осмотр мало информативен!!!</a:t>
            </a:r>
            <a:endParaRPr lang="ru-RU" u="sng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80476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Анамнез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81306" y="1784194"/>
            <a:ext cx="10620886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/>
              <a:t>1. Время получения травмы</a:t>
            </a:r>
          </a:p>
          <a:p>
            <a:r>
              <a:rPr lang="ru-RU" sz="2600" dirty="0" smtClean="0"/>
              <a:t>2. Обстоятельства и характер травмы</a:t>
            </a:r>
          </a:p>
          <a:p>
            <a:r>
              <a:rPr lang="ru-RU" sz="2600" dirty="0" smtClean="0"/>
              <a:t>3. Диурез!!!</a:t>
            </a:r>
          </a:p>
          <a:p>
            <a:r>
              <a:rPr lang="ru-RU" sz="2600" dirty="0" smtClean="0"/>
              <a:t>4. Кровопотеря</a:t>
            </a:r>
          </a:p>
          <a:p>
            <a:r>
              <a:rPr lang="ru-RU" sz="2600" dirty="0" smtClean="0"/>
              <a:t>5. Изменения в состоянии пациента в промежуток между получением травмы и поступлением в клинику </a:t>
            </a:r>
          </a:p>
          <a:p>
            <a:r>
              <a:rPr lang="ru-RU" sz="2600" dirty="0" smtClean="0"/>
              <a:t>6. Какие препараты были введены и как</a:t>
            </a:r>
          </a:p>
          <a:p>
            <a:r>
              <a:rPr lang="ru-RU" sz="2600" dirty="0" smtClean="0"/>
              <a:t>7. Последний прием пищи</a:t>
            </a:r>
          </a:p>
        </p:txBody>
      </p:sp>
    </p:spTree>
    <p:extLst>
      <p:ext uri="{BB962C8B-B14F-4D97-AF65-F5344CB8AC3E}">
        <p14:creationId xmlns:p14="http://schemas.microsoft.com/office/powerpoint/2010/main" val="25246942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Системный подход к оказанию экстренной помощи пациенту с травмой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31322" y="1833192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1. </a:t>
            </a:r>
            <a:r>
              <a:rPr lang="ru-RU" dirty="0" err="1" smtClean="0"/>
              <a:t>Кислородотерапия</a:t>
            </a:r>
            <a:r>
              <a:rPr lang="ru-RU" dirty="0" smtClean="0"/>
              <a:t> обязательна!!!</a:t>
            </a:r>
          </a:p>
          <a:p>
            <a:pPr marL="0" indent="0">
              <a:buNone/>
            </a:pPr>
            <a:r>
              <a:rPr lang="ru-RU" dirty="0" smtClean="0"/>
              <a:t>2. Обезболивание (НПВП не рекомендуется!)</a:t>
            </a:r>
          </a:p>
          <a:p>
            <a:pPr marL="0" indent="0">
              <a:buNone/>
            </a:pPr>
            <a:r>
              <a:rPr lang="ru-RU" dirty="0" smtClean="0"/>
              <a:t>3. </a:t>
            </a:r>
            <a:r>
              <a:rPr lang="ru-RU" dirty="0" err="1" smtClean="0"/>
              <a:t>Инфузионная</a:t>
            </a:r>
            <a:r>
              <a:rPr lang="ru-RU" dirty="0" smtClean="0"/>
              <a:t> терапия:</a:t>
            </a:r>
            <a:endParaRPr lang="ru-RU" dirty="0" smtClean="0"/>
          </a:p>
          <a:p>
            <a:pPr lvl="1"/>
            <a:r>
              <a:rPr lang="ru-RU" dirty="0" smtClean="0"/>
              <a:t>ГЭК (кошки - 2-3 мл/кг за 5 мин; собаки – 4 мл/кг за 5 мин);</a:t>
            </a:r>
          </a:p>
          <a:p>
            <a:pPr lvl="1"/>
            <a:r>
              <a:rPr lang="ru-RU" dirty="0" smtClean="0"/>
              <a:t>р-р </a:t>
            </a:r>
            <a:r>
              <a:rPr lang="ru-RU" dirty="0" err="1" smtClean="0"/>
              <a:t>Рингера</a:t>
            </a:r>
            <a:r>
              <a:rPr lang="ru-RU" dirty="0" smtClean="0"/>
              <a:t> – угроза </a:t>
            </a:r>
            <a:r>
              <a:rPr lang="ru-RU" dirty="0" err="1" smtClean="0"/>
              <a:t>гиперкалиемии</a:t>
            </a:r>
            <a:endParaRPr lang="ru-RU" dirty="0" smtClean="0"/>
          </a:p>
          <a:p>
            <a:pPr lvl="1"/>
            <a:r>
              <a:rPr lang="ru-RU" dirty="0" smtClean="0"/>
              <a:t>физ. р-р – предпочтителен</a:t>
            </a:r>
          </a:p>
          <a:p>
            <a:pPr lvl="1"/>
            <a:r>
              <a:rPr lang="ru-RU" dirty="0" smtClean="0"/>
              <a:t>р-р глюкозы – угроза гипергликемии/низкий </a:t>
            </a:r>
            <a:r>
              <a:rPr lang="ru-RU" dirty="0" err="1" smtClean="0"/>
              <a:t>волемический</a:t>
            </a:r>
            <a:r>
              <a:rPr lang="ru-RU" dirty="0" smtClean="0"/>
              <a:t> эффект</a:t>
            </a:r>
          </a:p>
          <a:p>
            <a:r>
              <a:rPr lang="ru-RU" dirty="0" smtClean="0"/>
              <a:t>4. Коррекция и контроль температуры тела</a:t>
            </a:r>
          </a:p>
          <a:p>
            <a:r>
              <a:rPr lang="ru-RU" dirty="0" smtClean="0"/>
              <a:t>5. Антибиотики – профилактика вторичной инфекции</a:t>
            </a:r>
          </a:p>
          <a:p>
            <a:r>
              <a:rPr lang="ru-RU" dirty="0" smtClean="0"/>
              <a:t>6. Симптоматическая терапия – при необходимости</a:t>
            </a:r>
          </a:p>
          <a:p>
            <a:r>
              <a:rPr lang="ru-RU" dirty="0" smtClean="0"/>
              <a:t>7. ГКС?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256820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2237</TotalTime>
  <Words>224</Words>
  <Application>Microsoft Office PowerPoint</Application>
  <PresentationFormat>Широкоэкранный</PresentationFormat>
  <Paragraphs>46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Экстренный пациент с травмой</vt:lpstr>
      <vt:lpstr>ШОК (ТРАВМАТИЧЕСКИЙ)</vt:lpstr>
      <vt:lpstr>Первичное обследование и алгоритм действий при поступлении экстренного пациента с травмой</vt:lpstr>
      <vt:lpstr>Последовательность обследования областей тела пациента с травмой (вторичное обследование)</vt:lpstr>
      <vt:lpstr>Анамнез</vt:lpstr>
      <vt:lpstr>Системный подход к оказанию экстренной помощи пациенту с травмой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Экстренный пациент с травмой</dc:title>
  <dc:creator>ndilvc.vet@mail.ru</dc:creator>
  <cp:lastModifiedBy>ndilvc.vet@mail.ru</cp:lastModifiedBy>
  <cp:revision>28</cp:revision>
  <dcterms:created xsi:type="dcterms:W3CDTF">2020-09-28T06:20:24Z</dcterms:created>
  <dcterms:modified xsi:type="dcterms:W3CDTF">2020-09-29T19:37:56Z</dcterms:modified>
</cp:coreProperties>
</file>